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735763" cy="98663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800" y="-72"/>
      </p:cViewPr>
      <p:guideLst>
        <p:guide orient="horz" pos="1927"/>
        <p:guide pos="43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3CC69-9E84-4810-8CE7-3809F05B9E10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F2AD7-FE9F-4035-A378-215AAB4343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8E5AB-5B80-4D39-961D-50B57EA080FA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739B-9A71-4085-8BB6-4D109D26B58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085D5-A8CB-4F98-9D15-027D81A7A986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A11D1-A6DD-4C17-B9D9-1024B647A9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ED7EF-07D6-4F20-8456-E67CC7FB63EB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23D42-B0E3-44FC-AECB-69C97B67D2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338C0-6691-4672-996A-03811DEC6124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B72CE-C0C1-4F55-97D9-78C3623C4B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40080-0B87-4CE2-932F-8DDB069DB193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2EC6B-CF91-4F57-83F2-4460E71AAD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8B4F0-1FDC-46D6-9420-8CA378F0B8A5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BDEA1-D660-4732-BACE-A019E01634D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63E3-6002-445E-B208-885DB0DD284B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2613B-79AA-4DFC-9CC0-A5B0B566E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A6991-A283-4AF4-BC1F-C7660EEEFB41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B577E-6262-45D1-90BA-E456B54F6E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C403-075E-4382-AD1B-E880600BF834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81763-3817-4631-9AF6-B788085C41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08F0B-0363-41B7-9AC2-AA1D988067AF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195DD-F8B4-49CE-AEEF-A17D8CB80B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31BE917-FC71-482A-81EF-F4D8E3AD5364}" type="datetimeFigureOut">
              <a:rPr lang="ko-KR" altLang="en-US"/>
              <a:pPr>
                <a:defRPr/>
              </a:pPr>
              <a:t>2014-02-21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952B41A-ACE9-45F5-AB8C-8DA700F02B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-100013" y="581025"/>
            <a:ext cx="1389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 b="1">
                <a:latin typeface="굴림" pitchFamily="50" charset="-127"/>
              </a:rPr>
              <a:t>■ </a:t>
            </a:r>
            <a:r>
              <a:rPr lang="ko-KR" altLang="en-US" sz="1200" b="1">
                <a:latin typeface="굴림" pitchFamily="50" charset="-127"/>
              </a:rPr>
              <a:t>기본 인적 사항</a:t>
            </a:r>
          </a:p>
        </p:txBody>
      </p:sp>
      <p:graphicFrame>
        <p:nvGraphicFramePr>
          <p:cNvPr id="7" name="Group 230"/>
          <p:cNvGraphicFramePr>
            <a:graphicFrameLocks noGrp="1"/>
          </p:cNvGraphicFramePr>
          <p:nvPr/>
        </p:nvGraphicFramePr>
        <p:xfrm>
          <a:off x="44450" y="885825"/>
          <a:ext cx="6769100" cy="1706614"/>
        </p:xfrm>
        <a:graphic>
          <a:graphicData uri="http://schemas.openxmlformats.org/drawingml/2006/table">
            <a:tbl>
              <a:tblPr/>
              <a:tblGrid>
                <a:gridCol w="1226071"/>
                <a:gridCol w="844478"/>
                <a:gridCol w="2022435"/>
                <a:gridCol w="955638"/>
                <a:gridCol w="1720478"/>
              </a:tblGrid>
              <a:tr h="243795">
                <a:tc rowSpan="5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사   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최근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개월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이내 촬영한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3×4cm)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성 명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주민번호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영문명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한자명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지원구분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    신입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     )  , 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경력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     )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자택 전화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휴대 전화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e-Mail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보훈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    대상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     )  ,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비대상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   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 )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혼인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  기혼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     )  ,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미혼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     ) 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795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주소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주민등록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379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실 거주지</a:t>
                      </a: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01" marB="45701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92" name="Text Box 63"/>
          <p:cNvSpPr txBox="1">
            <a:spLocks noChangeArrowheads="1"/>
          </p:cNvSpPr>
          <p:nvPr/>
        </p:nvSpPr>
        <p:spPr bwMode="auto">
          <a:xfrm>
            <a:off x="-100013" y="2747963"/>
            <a:ext cx="1016001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 b="1">
                <a:latin typeface="굴림" pitchFamily="50" charset="-127"/>
              </a:rPr>
              <a:t>■ </a:t>
            </a:r>
            <a:r>
              <a:rPr lang="ko-KR" altLang="en-US" sz="1200" b="1">
                <a:latin typeface="굴림" pitchFamily="50" charset="-127"/>
              </a:rPr>
              <a:t>학력 사항</a:t>
            </a:r>
          </a:p>
        </p:txBody>
      </p:sp>
      <p:graphicFrame>
        <p:nvGraphicFramePr>
          <p:cNvPr id="11" name="Group 231"/>
          <p:cNvGraphicFramePr>
            <a:graphicFrameLocks noGrp="1"/>
          </p:cNvGraphicFramePr>
          <p:nvPr/>
        </p:nvGraphicFramePr>
        <p:xfrm>
          <a:off x="44450" y="3036888"/>
          <a:ext cx="6769100" cy="1309686"/>
        </p:xfrm>
        <a:graphic>
          <a:graphicData uri="http://schemas.openxmlformats.org/drawingml/2006/table">
            <a:tbl>
              <a:tblPr/>
              <a:tblGrid>
                <a:gridCol w="1312344"/>
                <a:gridCol w="1208110"/>
                <a:gridCol w="903914"/>
                <a:gridCol w="680262"/>
                <a:gridCol w="1368152"/>
                <a:gridCol w="579590"/>
                <a:gridCol w="716728"/>
              </a:tblGrid>
              <a:tr h="39629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구 분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학교명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전공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주</a:t>
                      </a: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/</a:t>
                      </a: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야간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기 간</a:t>
                      </a:r>
                      <a:b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</a:b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’ YY/MM/DD)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소재지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학점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1723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고등학교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069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대학교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학사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/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최종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09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기 타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30" name="Text Box 63"/>
          <p:cNvSpPr txBox="1">
            <a:spLocks noChangeArrowheads="1"/>
          </p:cNvSpPr>
          <p:nvPr/>
        </p:nvSpPr>
        <p:spPr bwMode="auto">
          <a:xfrm>
            <a:off x="-100013" y="4535488"/>
            <a:ext cx="1025526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 b="1">
                <a:latin typeface="굴림" pitchFamily="50" charset="-127"/>
              </a:rPr>
              <a:t>■ </a:t>
            </a:r>
            <a:r>
              <a:rPr lang="ko-KR" altLang="en-US" sz="1200" b="1">
                <a:latin typeface="굴림" pitchFamily="50" charset="-127"/>
              </a:rPr>
              <a:t>신체 사항</a:t>
            </a:r>
          </a:p>
        </p:txBody>
      </p:sp>
      <p:graphicFrame>
        <p:nvGraphicFramePr>
          <p:cNvPr id="16" name="Group 234"/>
          <p:cNvGraphicFramePr>
            <a:graphicFrameLocks noGrp="1"/>
          </p:cNvGraphicFramePr>
          <p:nvPr/>
        </p:nvGraphicFramePr>
        <p:xfrm>
          <a:off x="44450" y="4829175"/>
          <a:ext cx="1944688" cy="1255712"/>
        </p:xfrm>
        <a:graphic>
          <a:graphicData uri="http://schemas.openxmlformats.org/drawingml/2006/table">
            <a:tbl>
              <a:tblPr/>
              <a:tblGrid>
                <a:gridCol w="1069601"/>
                <a:gridCol w="875087"/>
              </a:tblGrid>
              <a:tr h="39294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신장</a:t>
                      </a:r>
                    </a:p>
                  </a:txBody>
                  <a:tcPr marL="91455" marR="91455"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         cm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55" marR="91455"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857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시력</a:t>
                      </a:r>
                    </a:p>
                  </a:txBody>
                  <a:tcPr marL="91455" marR="91455"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/</a:t>
                      </a: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55" marR="91455"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4195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질병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유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/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무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)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55" marR="91455"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55" marR="91455" marT="45732" marB="45732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Group 231"/>
          <p:cNvGraphicFramePr>
            <a:graphicFrameLocks noGrp="1"/>
          </p:cNvGraphicFramePr>
          <p:nvPr/>
        </p:nvGraphicFramePr>
        <p:xfrm>
          <a:off x="2205038" y="4833938"/>
          <a:ext cx="4608513" cy="1250953"/>
        </p:xfrm>
        <a:graphic>
          <a:graphicData uri="http://schemas.openxmlformats.org/drawingml/2006/table">
            <a:tbl>
              <a:tblPr/>
              <a:tblGrid>
                <a:gridCol w="1046962"/>
                <a:gridCol w="1570642"/>
                <a:gridCol w="1219766"/>
                <a:gridCol w="771143"/>
              </a:tblGrid>
              <a:tr h="39611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근무처</a:t>
                      </a: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업무내용</a:t>
                      </a: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기 간</a:t>
                      </a:r>
                      <a:b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</a:b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(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’ YY/MM/DD)</a:t>
                      </a: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사직사유</a:t>
                      </a: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7951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51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8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35" marR="91435" marT="45660" marB="45660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2" name="Text Box 63"/>
          <p:cNvSpPr txBox="1">
            <a:spLocks noChangeArrowheads="1"/>
          </p:cNvSpPr>
          <p:nvPr/>
        </p:nvSpPr>
        <p:spPr bwMode="auto">
          <a:xfrm>
            <a:off x="2060575" y="4543425"/>
            <a:ext cx="1023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 b="1">
                <a:latin typeface="굴림" pitchFamily="50" charset="-127"/>
              </a:rPr>
              <a:t>■ </a:t>
            </a:r>
            <a:r>
              <a:rPr lang="ko-KR" altLang="en-US" sz="1200" b="1">
                <a:latin typeface="굴림" pitchFamily="50" charset="-127"/>
              </a:rPr>
              <a:t>경력 사항</a:t>
            </a:r>
          </a:p>
        </p:txBody>
      </p:sp>
      <p:graphicFrame>
        <p:nvGraphicFramePr>
          <p:cNvPr id="23" name="Group 234"/>
          <p:cNvGraphicFramePr>
            <a:graphicFrameLocks noGrp="1"/>
          </p:cNvGraphicFramePr>
          <p:nvPr/>
        </p:nvGraphicFramePr>
        <p:xfrm>
          <a:off x="44450" y="6540500"/>
          <a:ext cx="3168650" cy="895351"/>
        </p:xfrm>
        <a:graphic>
          <a:graphicData uri="http://schemas.openxmlformats.org/drawingml/2006/table">
            <a:tbl>
              <a:tblPr/>
              <a:tblGrid>
                <a:gridCol w="1133233"/>
                <a:gridCol w="699429"/>
                <a:gridCol w="672710"/>
                <a:gridCol w="663278"/>
              </a:tblGrid>
              <a:tr h="280179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종 류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점 수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721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취득일자</a:t>
                      </a: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marL="91444" marR="91444"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95" name="Text Box 202"/>
          <p:cNvSpPr txBox="1">
            <a:spLocks noChangeArrowheads="1"/>
          </p:cNvSpPr>
          <p:nvPr/>
        </p:nvSpPr>
        <p:spPr bwMode="auto">
          <a:xfrm>
            <a:off x="3351213" y="6261100"/>
            <a:ext cx="2381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 b="1">
                <a:latin typeface="굴림" pitchFamily="50" charset="-127"/>
              </a:rPr>
              <a:t>■ </a:t>
            </a:r>
            <a:r>
              <a:rPr lang="ko-KR" altLang="en-US" sz="1200" b="1">
                <a:latin typeface="굴림" pitchFamily="50" charset="-127"/>
              </a:rPr>
              <a:t>자격 사항 </a:t>
            </a:r>
            <a:r>
              <a:rPr lang="en-US" altLang="ko-KR" sz="1000">
                <a:latin typeface="굴림" pitchFamily="50" charset="-127"/>
              </a:rPr>
              <a:t>(</a:t>
            </a:r>
            <a:r>
              <a:rPr lang="ko-KR" altLang="en-US" sz="1000">
                <a:latin typeface="굴림" pitchFamily="50" charset="-127"/>
              </a:rPr>
              <a:t>중요도 고려 </a:t>
            </a:r>
            <a:r>
              <a:rPr lang="en-US" altLang="ko-KR" sz="1000">
                <a:latin typeface="굴림" pitchFamily="50" charset="-127"/>
              </a:rPr>
              <a:t>3</a:t>
            </a:r>
            <a:r>
              <a:rPr lang="ko-KR" altLang="en-US" sz="1000">
                <a:latin typeface="굴림" pitchFamily="50" charset="-127"/>
              </a:rPr>
              <a:t>개 작성</a:t>
            </a:r>
            <a:r>
              <a:rPr lang="en-US" altLang="ko-KR" sz="1000">
                <a:latin typeface="굴림" pitchFamily="50" charset="-127"/>
              </a:rPr>
              <a:t>)</a:t>
            </a:r>
          </a:p>
        </p:txBody>
      </p:sp>
      <p:graphicFrame>
        <p:nvGraphicFramePr>
          <p:cNvPr id="25" name="Group 233"/>
          <p:cNvGraphicFramePr>
            <a:graphicFrameLocks noGrp="1"/>
          </p:cNvGraphicFramePr>
          <p:nvPr/>
        </p:nvGraphicFramePr>
        <p:xfrm>
          <a:off x="3505200" y="6540500"/>
          <a:ext cx="3308350" cy="895350"/>
        </p:xfrm>
        <a:graphic>
          <a:graphicData uri="http://schemas.openxmlformats.org/drawingml/2006/table">
            <a:tbl>
              <a:tblPr/>
              <a:tblGrid>
                <a:gridCol w="1183195"/>
                <a:gridCol w="730265"/>
                <a:gridCol w="702368"/>
                <a:gridCol w="692522"/>
              </a:tblGrid>
              <a:tr h="29845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종 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점 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취득일자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18" name="Text Box 128"/>
          <p:cNvSpPr txBox="1">
            <a:spLocks noChangeArrowheads="1"/>
          </p:cNvSpPr>
          <p:nvPr/>
        </p:nvSpPr>
        <p:spPr bwMode="auto">
          <a:xfrm>
            <a:off x="-100013" y="6248400"/>
            <a:ext cx="2024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 b="1">
                <a:latin typeface="굴림" pitchFamily="50" charset="-127"/>
              </a:rPr>
              <a:t>■ </a:t>
            </a:r>
            <a:r>
              <a:rPr lang="ko-KR" altLang="en-US" sz="1200" b="1">
                <a:latin typeface="굴림" pitchFamily="50" charset="-127"/>
              </a:rPr>
              <a:t>어학 사항 </a:t>
            </a:r>
            <a:r>
              <a:rPr lang="en-US" altLang="ko-KR" sz="1000">
                <a:latin typeface="굴림" pitchFamily="50" charset="-127"/>
              </a:rPr>
              <a:t>(</a:t>
            </a:r>
            <a:r>
              <a:rPr lang="ko-KR" altLang="en-US" sz="1000">
                <a:latin typeface="굴림" pitchFamily="50" charset="-127"/>
              </a:rPr>
              <a:t>최근 점수 기입</a:t>
            </a:r>
            <a:r>
              <a:rPr lang="en-US" altLang="ko-KR" sz="1000">
                <a:latin typeface="굴림" pitchFamily="50" charset="-127"/>
              </a:rPr>
              <a:t>)</a:t>
            </a:r>
          </a:p>
        </p:txBody>
      </p:sp>
      <p:sp>
        <p:nvSpPr>
          <p:cNvPr id="2219" name="Text Box 151"/>
          <p:cNvSpPr txBox="1">
            <a:spLocks noChangeArrowheads="1"/>
          </p:cNvSpPr>
          <p:nvPr/>
        </p:nvSpPr>
        <p:spPr bwMode="auto">
          <a:xfrm>
            <a:off x="-100013" y="7585075"/>
            <a:ext cx="1016001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1200" b="1">
                <a:latin typeface="굴림" pitchFamily="50" charset="-127"/>
              </a:rPr>
              <a:t>■ </a:t>
            </a:r>
            <a:r>
              <a:rPr lang="ko-KR" altLang="en-US" sz="1200" b="1">
                <a:latin typeface="굴림" pitchFamily="50" charset="-127"/>
              </a:rPr>
              <a:t>가족 사항</a:t>
            </a:r>
          </a:p>
        </p:txBody>
      </p:sp>
      <p:graphicFrame>
        <p:nvGraphicFramePr>
          <p:cNvPr id="30" name="Group 152"/>
          <p:cNvGraphicFramePr>
            <a:graphicFrameLocks noGrp="1"/>
          </p:cNvGraphicFramePr>
          <p:nvPr/>
        </p:nvGraphicFramePr>
        <p:xfrm>
          <a:off x="44450" y="7859713"/>
          <a:ext cx="6769100" cy="1235076"/>
        </p:xfrm>
        <a:graphic>
          <a:graphicData uri="http://schemas.openxmlformats.org/drawingml/2006/table">
            <a:tbl>
              <a:tblPr/>
              <a:tblGrid>
                <a:gridCol w="876001"/>
                <a:gridCol w="1114911"/>
                <a:gridCol w="876001"/>
                <a:gridCol w="876001"/>
                <a:gridCol w="1194547"/>
                <a:gridCol w="1035274"/>
                <a:gridCol w="796365"/>
              </a:tblGrid>
              <a:tr h="24765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돋움" pitchFamily="50" charset="-127"/>
                        </a:rPr>
                        <a:t>관계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돋움" pitchFamily="50" charset="-127"/>
                        </a:rPr>
                        <a:t>성명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돋움" pitchFamily="50" charset="-127"/>
                        </a:rPr>
                        <a:t>연령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돋움" pitchFamily="50" charset="-127"/>
                        </a:rPr>
                        <a:t>직업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돋움" pitchFamily="50" charset="-127"/>
                        </a:rPr>
                        <a:t>근무처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돋움" pitchFamily="50" charset="-127"/>
                        </a:rPr>
                        <a:t>거주지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돋움" pitchFamily="50" charset="-127"/>
                        </a:rPr>
                        <a:t>동거여부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4606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>
          <a:xfrm flipV="1">
            <a:off x="0" y="427038"/>
            <a:ext cx="6858000" cy="222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271" name="TextBox 4"/>
          <p:cNvSpPr txBox="1">
            <a:spLocks noChangeArrowheads="1"/>
          </p:cNvSpPr>
          <p:nvPr/>
        </p:nvSpPr>
        <p:spPr bwMode="auto">
          <a:xfrm>
            <a:off x="9525" y="28575"/>
            <a:ext cx="2041525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o-KR" altLang="en-US" sz="2000" b="1"/>
              <a:t>입 사 지 원 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57150" y="57150"/>
            <a:ext cx="2736850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o-KR" altLang="en-US" sz="2000" b="1">
                <a:latin typeface="굴림" pitchFamily="50" charset="-127"/>
              </a:rPr>
              <a:t>자 기 소 개 서 </a:t>
            </a:r>
            <a:r>
              <a:rPr lang="en-US" altLang="ko-KR" sz="1200" b="1">
                <a:latin typeface="굴림" pitchFamily="50" charset="-127"/>
              </a:rPr>
              <a:t>(</a:t>
            </a:r>
            <a:r>
              <a:rPr lang="ko-KR" altLang="en-US" sz="1200" b="1">
                <a:latin typeface="굴림" pitchFamily="50" charset="-127"/>
              </a:rPr>
              <a:t>별지가능</a:t>
            </a:r>
            <a:r>
              <a:rPr lang="en-US" altLang="ko-KR" sz="1200" b="1">
                <a:latin typeface="굴림" pitchFamily="50" charset="-127"/>
              </a:rPr>
              <a:t>)</a:t>
            </a:r>
            <a:endParaRPr lang="ko-KR" altLang="en-US" sz="1200" b="1">
              <a:latin typeface="굴림" pitchFamily="50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61913" y="460375"/>
          <a:ext cx="6751637" cy="8575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1637"/>
              </a:tblGrid>
              <a:tr h="25186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1. </a:t>
                      </a:r>
                      <a:r>
                        <a:rPr lang="ko-KR" altLang="en-US" sz="1000" dirty="0" smtClean="0"/>
                        <a:t>성정과정 및 가족사항</a:t>
                      </a:r>
                      <a:endParaRPr lang="ko-KR" altLang="en-US" sz="1000" dirty="0"/>
                    </a:p>
                  </a:txBody>
                  <a:tcPr marL="91445" marR="9144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549"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marL="91445" marR="9144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6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2. </a:t>
                      </a:r>
                      <a:r>
                        <a:rPr lang="ko-KR" altLang="en-US" sz="1000" dirty="0" smtClean="0"/>
                        <a:t>성격 및 생활 신조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가치관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좌우명</a:t>
                      </a:r>
                      <a:endParaRPr lang="ko-KR" altLang="en-US" sz="1000" dirty="0"/>
                    </a:p>
                  </a:txBody>
                  <a:tcPr marL="91445" marR="9144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552"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marL="91445" marR="9144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6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3. </a:t>
                      </a:r>
                      <a:r>
                        <a:rPr lang="ko-KR" altLang="en-US" sz="1000" dirty="0" smtClean="0"/>
                        <a:t>학교 및 사회생활</a:t>
                      </a:r>
                      <a:endParaRPr lang="ko-KR" altLang="en-US" sz="1000" dirty="0"/>
                    </a:p>
                  </a:txBody>
                  <a:tcPr marL="91445" marR="9144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549"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marL="91445" marR="9144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6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/>
                        <a:t>4. </a:t>
                      </a:r>
                      <a:r>
                        <a:rPr lang="ko-KR" altLang="en-US" sz="1000" dirty="0" smtClean="0"/>
                        <a:t>지원동기 및 포부</a:t>
                      </a:r>
                      <a:endParaRPr lang="ko-KR" altLang="en-US" sz="1000" dirty="0"/>
                    </a:p>
                  </a:txBody>
                  <a:tcPr marL="91445" marR="9144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9549"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marL="91445" marR="91445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176</Words>
  <Application>Microsoft Office PowerPoint</Application>
  <PresentationFormat>화면 슬라이드 쇼(4:3)</PresentationFormat>
  <Paragraphs>65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굴림</vt:lpstr>
      <vt:lpstr>Arial</vt:lpstr>
      <vt:lpstr>돋움</vt:lpstr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시너지</dc:creator>
  <cp:lastModifiedBy>동의과학대2</cp:lastModifiedBy>
  <cp:revision>7</cp:revision>
  <cp:lastPrinted>2013-08-10T01:12:59Z</cp:lastPrinted>
  <dcterms:created xsi:type="dcterms:W3CDTF">2011-11-02T05:11:18Z</dcterms:created>
  <dcterms:modified xsi:type="dcterms:W3CDTF">2014-02-20T15:10:32Z</dcterms:modified>
</cp:coreProperties>
</file>